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4" r:id="rId2"/>
    <p:sldId id="267" r:id="rId3"/>
    <p:sldId id="265" r:id="rId4"/>
    <p:sldId id="258" r:id="rId5"/>
    <p:sldId id="262" r:id="rId6"/>
    <p:sldId id="259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0CB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>
            <a:normAutofit/>
          </a:bodyPr>
          <a:lstStyle/>
          <a:p>
            <a:r>
              <a:rPr lang="ru-RU" dirty="0" smtClean="0"/>
              <a:t>МБОУ ООШ № 33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Калашникова Н.А.</a:t>
            </a:r>
            <a:r>
              <a:rPr lang="ru-RU" dirty="0" smtClean="0"/>
              <a:t>,</a:t>
            </a:r>
            <a:endParaRPr lang="ru-RU" dirty="0" smtClean="0"/>
          </a:p>
          <a:p>
            <a:r>
              <a:rPr lang="ru-RU" dirty="0" smtClean="0"/>
              <a:t>учитель начальных классов,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830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Тема урока: 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«</a:t>
            </a:r>
            <a:r>
              <a:rPr lang="ru-RU" b="1" i="1" dirty="0" smtClean="0">
                <a:solidFill>
                  <a:srgbClr val="FFFF00"/>
                </a:solidFill>
              </a:rPr>
              <a:t>Основные типы склонения имён существительных.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> Первое склонение</a:t>
            </a:r>
            <a:r>
              <a:rPr lang="ru-RU" dirty="0" smtClean="0">
                <a:solidFill>
                  <a:srgbClr val="FFFF00"/>
                </a:solidFill>
              </a:rPr>
              <a:t>»</a:t>
            </a:r>
            <a:r>
              <a:rPr lang="ru-RU" b="1" i="1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40CB7"/>
                </a:solidFill>
              </a:rPr>
              <a:t>Словарная работа</a:t>
            </a:r>
            <a:endParaRPr lang="ru-RU" dirty="0">
              <a:solidFill>
                <a:srgbClr val="F40CB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329642" cy="53578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Ур…</a:t>
            </a:r>
            <a:r>
              <a:rPr lang="ru-RU" sz="3600" i="1" dirty="0" err="1" smtClean="0">
                <a:solidFill>
                  <a:srgbClr val="FFFF00"/>
                </a:solidFill>
                <a:latin typeface="Bookman Old Style" pitchFamily="18" charset="0"/>
              </a:rPr>
              <a:t>жай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, </a:t>
            </a:r>
            <a:r>
              <a:rPr lang="ru-RU" sz="3600" i="1" dirty="0" err="1" smtClean="0">
                <a:solidFill>
                  <a:srgbClr val="FFFF00"/>
                </a:solidFill>
                <a:latin typeface="Bookman Old Style" pitchFamily="18" charset="0"/>
              </a:rPr>
              <a:t>ур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…</a:t>
            </a:r>
            <a:r>
              <a:rPr lang="ru-RU" sz="3600" i="1" dirty="0" err="1" smtClean="0">
                <a:solidFill>
                  <a:srgbClr val="FFFF00"/>
                </a:solidFill>
                <a:latin typeface="Bookman Old Style" pitchFamily="18" charset="0"/>
              </a:rPr>
              <a:t>жай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!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Наше лето провожай!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Сколько сладкого г…</a:t>
            </a:r>
            <a:r>
              <a:rPr lang="ru-RU" sz="3600" i="1" dirty="0" err="1" smtClean="0">
                <a:solidFill>
                  <a:srgbClr val="FFFF00"/>
                </a:solidFill>
                <a:latin typeface="Bookman Old Style" pitchFamily="18" charset="0"/>
              </a:rPr>
              <a:t>роха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!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…</a:t>
            </a:r>
            <a:r>
              <a:rPr lang="ru-RU" sz="3600" i="1" dirty="0" err="1" smtClean="0">
                <a:solidFill>
                  <a:srgbClr val="FFFF00"/>
                </a:solidFill>
                <a:latin typeface="Bookman Old Style" pitchFamily="18" charset="0"/>
              </a:rPr>
              <a:t>гурцы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 как на подбор!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На гряде сорвать неплохо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Крупный красный п…</a:t>
            </a:r>
            <a:r>
              <a:rPr lang="ru-RU" sz="3600" i="1" dirty="0" err="1" smtClean="0">
                <a:solidFill>
                  <a:srgbClr val="FFFF00"/>
                </a:solidFill>
                <a:latin typeface="Bookman Old Style" pitchFamily="18" charset="0"/>
              </a:rPr>
              <a:t>мидор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!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Пробежишься  …г…родом –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Съешь м…</a:t>
            </a:r>
            <a:r>
              <a:rPr lang="ru-RU" sz="3600" i="1" dirty="0" err="1" smtClean="0">
                <a:solidFill>
                  <a:srgbClr val="FFFF00"/>
                </a:solidFill>
                <a:latin typeface="Bookman Old Style" pitchFamily="18" charset="0"/>
              </a:rPr>
              <a:t>рковку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 мимоходом!</a:t>
            </a:r>
            <a:endParaRPr lang="ru-RU" sz="3600" i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14290"/>
            <a:ext cx="835824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Ур</a:t>
            </a:r>
            <a:r>
              <a:rPr lang="ru-RU" sz="3600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жай, ур</a:t>
            </a:r>
            <a:r>
              <a:rPr lang="ru-RU" sz="3600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жай!</a:t>
            </a:r>
          </a:p>
          <a:p>
            <a:pPr>
              <a:lnSpc>
                <a:spcPct val="150000"/>
              </a:lnSpc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Наше лето провожай!</a:t>
            </a:r>
          </a:p>
          <a:p>
            <a:pPr>
              <a:lnSpc>
                <a:spcPct val="150000"/>
              </a:lnSpc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Сколько сладкого г</a:t>
            </a:r>
            <a:r>
              <a:rPr lang="ru-RU" sz="3600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роха!</a:t>
            </a:r>
          </a:p>
          <a:p>
            <a:pPr>
              <a:lnSpc>
                <a:spcPct val="150000"/>
              </a:lnSpc>
              <a:buNone/>
            </a:pPr>
            <a:r>
              <a:rPr lang="ru-RU" sz="3600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гурцы как на подбор!</a:t>
            </a:r>
          </a:p>
          <a:p>
            <a:pPr>
              <a:lnSpc>
                <a:spcPct val="150000"/>
              </a:lnSpc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На гряде сорвать неплохо</a:t>
            </a:r>
          </a:p>
          <a:p>
            <a:pPr>
              <a:lnSpc>
                <a:spcPct val="150000"/>
              </a:lnSpc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Крупный красный п</a:t>
            </a:r>
            <a:r>
              <a:rPr lang="ru-RU" sz="3600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мидор!</a:t>
            </a:r>
          </a:p>
          <a:p>
            <a:pPr>
              <a:lnSpc>
                <a:spcPct val="150000"/>
              </a:lnSpc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Пробежишься  </a:t>
            </a:r>
            <a:r>
              <a:rPr lang="ru-RU" sz="3600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г</a:t>
            </a:r>
            <a:r>
              <a:rPr lang="ru-RU" sz="3600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родом –</a:t>
            </a:r>
          </a:p>
          <a:p>
            <a:pPr>
              <a:lnSpc>
                <a:spcPct val="150000"/>
              </a:lnSpc>
              <a:buNone/>
            </a:pP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Съешь м</a:t>
            </a:r>
            <a:r>
              <a:rPr lang="ru-RU" sz="3600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600" i="1" dirty="0" smtClean="0">
                <a:solidFill>
                  <a:srgbClr val="FFFF00"/>
                </a:solidFill>
                <a:latin typeface="Bookman Old Style" pitchFamily="18" charset="0"/>
              </a:rPr>
              <a:t>рковку мимоходом!</a:t>
            </a:r>
            <a:endParaRPr lang="ru-RU" sz="3600" i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Bookman Old Style" pitchFamily="18" charset="0"/>
              </a:rPr>
              <a:t>Лексическое значение слов</a:t>
            </a:r>
            <a:endParaRPr lang="ru-RU" dirty="0">
              <a:solidFill>
                <a:srgbClr val="00B0F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3600" i="1" dirty="0" smtClean="0">
                <a:solidFill>
                  <a:srgbClr val="FFFF00"/>
                </a:solidFill>
              </a:rPr>
              <a:t>Коллекция – собрание однородных предметов.</a:t>
            </a:r>
            <a:endParaRPr lang="ru-RU" sz="36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i="1" dirty="0" smtClean="0">
                <a:solidFill>
                  <a:srgbClr val="FFFF00"/>
                </a:solidFill>
              </a:rPr>
              <a:t>Вокзал – здание для обслуживания пассажиров.</a:t>
            </a:r>
          </a:p>
          <a:p>
            <a:pPr>
              <a:buFont typeface="Wingdings" pitchFamily="2" charset="2"/>
              <a:buChar char="Ø"/>
            </a:pPr>
            <a:r>
              <a:rPr lang="ru-RU" sz="3600" i="1" dirty="0" smtClean="0">
                <a:solidFill>
                  <a:srgbClr val="FFFF00"/>
                </a:solidFill>
              </a:rPr>
              <a:t>Победа – 1) успех в бою; 2) успех в соревнованиях.</a:t>
            </a:r>
          </a:p>
          <a:p>
            <a:pPr>
              <a:buFont typeface="Wingdings" pitchFamily="2" charset="2"/>
              <a:buChar char="Ø"/>
            </a:pPr>
            <a:r>
              <a:rPr lang="ru-RU" sz="3600" i="1" dirty="0" smtClean="0">
                <a:solidFill>
                  <a:srgbClr val="FFFF00"/>
                </a:solidFill>
              </a:rPr>
              <a:t> Хозяйство – 1) всё то, что необходимо в быту; 2) работы по дому (занимаюсь хозяйством).</a:t>
            </a:r>
          </a:p>
          <a:p>
            <a:pPr>
              <a:buFont typeface="Wingdings" pitchFamily="2" charset="2"/>
              <a:buChar char="Ø"/>
            </a:pPr>
            <a:endParaRPr lang="ru-RU" i="1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42908" y="928669"/>
          <a:ext cx="8072496" cy="5663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8124"/>
                <a:gridCol w="2018124"/>
                <a:gridCol w="2018124"/>
                <a:gridCol w="2018124"/>
              </a:tblGrid>
              <a:tr h="1181975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Bookman Old Style" pitchFamily="18" charset="0"/>
                        </a:rPr>
                        <a:t>1</a:t>
                      </a:r>
                      <a:endParaRPr lang="ru-RU" sz="36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Bookman Old Style" pitchFamily="18" charset="0"/>
                        </a:rPr>
                        <a:t>2</a:t>
                      </a:r>
                      <a:endParaRPr lang="ru-RU" sz="36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Bookman Old Style" pitchFamily="18" charset="0"/>
                        </a:rPr>
                        <a:t>3</a:t>
                      </a:r>
                      <a:endParaRPr lang="ru-RU" sz="36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463396">
                <a:tc>
                  <a:txBody>
                    <a:bodyPr/>
                    <a:lstStyle/>
                    <a:p>
                      <a:pPr algn="ctr"/>
                      <a:r>
                        <a:rPr lang="ru-RU" sz="3600" i="1" dirty="0" smtClean="0">
                          <a:latin typeface="Bookman Old Style" pitchFamily="18" charset="0"/>
                        </a:rPr>
                        <a:t>М. р.</a:t>
                      </a:r>
                      <a:endParaRPr lang="ru-RU" sz="3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i="1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200" i="1" dirty="0" smtClean="0">
                          <a:latin typeface="Bookman Old Style" pitchFamily="18" charset="0"/>
                        </a:rPr>
                        <a:t>-а, -я</a:t>
                      </a:r>
                      <a:endParaRPr lang="ru-RU" sz="32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200" i="1" dirty="0" smtClean="0">
                          <a:latin typeface="Bookman Old Style" pitchFamily="18" charset="0"/>
                        </a:rPr>
                        <a:t>-</a:t>
                      </a:r>
                    </a:p>
                    <a:p>
                      <a:pPr algn="ctr"/>
                      <a:endParaRPr lang="ru-RU" sz="2800" b="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44819">
                <a:tc>
                  <a:txBody>
                    <a:bodyPr/>
                    <a:lstStyle/>
                    <a:p>
                      <a:pPr algn="ctr"/>
                      <a:r>
                        <a:rPr lang="ru-RU" sz="3600" i="1" dirty="0" smtClean="0">
                          <a:latin typeface="Bookman Old Style" pitchFamily="18" charset="0"/>
                        </a:rPr>
                        <a:t>Ж. р.</a:t>
                      </a:r>
                      <a:endParaRPr lang="ru-RU" sz="3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i="1" dirty="0" smtClean="0">
                        <a:latin typeface="Bookman Old Style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dirty="0" smtClean="0">
                          <a:latin typeface="Bookman Old Style" pitchFamily="18" charset="0"/>
                        </a:rPr>
                        <a:t>-а, -я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latin typeface="Bookman Old Style" pitchFamily="18" charset="0"/>
                        </a:rPr>
                        <a:t>С  </a:t>
                      </a:r>
                      <a:r>
                        <a:rPr lang="ru-RU" sz="2800" i="1" dirty="0" err="1" smtClean="0">
                          <a:latin typeface="Bookman Old Style" pitchFamily="18" charset="0"/>
                        </a:rPr>
                        <a:t>ь</a:t>
                      </a:r>
                      <a:r>
                        <a:rPr lang="ru-RU" sz="2800" i="1" dirty="0" smtClean="0">
                          <a:latin typeface="Bookman Old Style" pitchFamily="18" charset="0"/>
                        </a:rPr>
                        <a:t> на конце</a:t>
                      </a:r>
                      <a:endParaRPr lang="ru-RU" sz="2800" i="1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181975">
                <a:tc>
                  <a:txBody>
                    <a:bodyPr/>
                    <a:lstStyle/>
                    <a:p>
                      <a:pPr algn="ctr"/>
                      <a:r>
                        <a:rPr lang="ru-RU" sz="3600" i="1" dirty="0" smtClean="0">
                          <a:latin typeface="Bookman Old Style" pitchFamily="18" charset="0"/>
                        </a:rPr>
                        <a:t>Ср. р.</a:t>
                      </a:r>
                      <a:endParaRPr lang="ru-RU" sz="3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i="1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200" i="1" dirty="0" smtClean="0">
                          <a:latin typeface="Bookman Old Style" pitchFamily="18" charset="0"/>
                        </a:rPr>
                        <a:t>-о, -е</a:t>
                      </a:r>
                      <a:endParaRPr lang="ru-RU" sz="32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 flipH="1" flipV="1">
            <a:off x="5786446" y="2786058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214289"/>
          <a:ext cx="8501124" cy="6460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81"/>
                <a:gridCol w="2125281"/>
                <a:gridCol w="2125281"/>
                <a:gridCol w="2125281"/>
              </a:tblGrid>
              <a:tr h="1518578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Bookman Old Style" pitchFamily="18" charset="0"/>
                        </a:rPr>
                        <a:t>1</a:t>
                      </a:r>
                    </a:p>
                    <a:p>
                      <a:pPr algn="ctr"/>
                      <a:r>
                        <a:rPr lang="ru-RU" sz="2400" b="1" i="1" dirty="0" smtClean="0">
                          <a:latin typeface="Bookman Old Style" pitchFamily="18" charset="0"/>
                        </a:rPr>
                        <a:t>склонение</a:t>
                      </a:r>
                      <a:endParaRPr lang="ru-RU" sz="2000" b="1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Bookman Old Style" pitchFamily="18" charset="0"/>
                        </a:rPr>
                        <a:t>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latin typeface="Bookman Old Style" pitchFamily="18" charset="0"/>
                        </a:rPr>
                        <a:t>склонение</a:t>
                      </a:r>
                      <a:endParaRPr lang="ru-RU" sz="2000" b="1" i="1" dirty="0" smtClean="0">
                        <a:latin typeface="Bookman Old Style" pitchFamily="18" charset="0"/>
                      </a:endParaRPr>
                    </a:p>
                    <a:p>
                      <a:pPr algn="ctr"/>
                      <a:endParaRPr lang="ru-RU" sz="36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Bookman Old Style" pitchFamily="18" charset="0"/>
                        </a:rPr>
                        <a:t>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latin typeface="Bookman Old Style" pitchFamily="18" charset="0"/>
                        </a:rPr>
                        <a:t>склонение</a:t>
                      </a:r>
                      <a:endParaRPr lang="ru-RU" sz="2000" b="1" i="1" dirty="0" smtClean="0">
                        <a:latin typeface="Bookman Old Style" pitchFamily="18" charset="0"/>
                      </a:endParaRPr>
                    </a:p>
                    <a:p>
                      <a:pPr algn="ctr"/>
                      <a:endParaRPr lang="ru-RU" sz="36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674921">
                <a:tc>
                  <a:txBody>
                    <a:bodyPr/>
                    <a:lstStyle/>
                    <a:p>
                      <a:pPr algn="ctr"/>
                      <a:r>
                        <a:rPr lang="ru-RU" sz="3600" i="1" dirty="0" smtClean="0">
                          <a:latin typeface="Bookman Old Style" pitchFamily="18" charset="0"/>
                        </a:rPr>
                        <a:t>М. р.</a:t>
                      </a:r>
                      <a:endParaRPr lang="ru-RU" sz="3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latin typeface="Bookman Old Style" pitchFamily="18" charset="0"/>
                        </a:rPr>
                        <a:t>-а, -я</a:t>
                      </a:r>
                    </a:p>
                    <a:p>
                      <a:pPr algn="ctr"/>
                      <a:r>
                        <a:rPr lang="ru-RU" sz="2800" b="1" i="1" dirty="0" smtClean="0">
                          <a:latin typeface="Bookman Old Style" pitchFamily="18" charset="0"/>
                        </a:rPr>
                        <a:t>дедушк</a:t>
                      </a:r>
                      <a:r>
                        <a:rPr lang="ru-RU" sz="2800" b="0" i="0" dirty="0" smtClean="0">
                          <a:latin typeface="Bookman Old Style" pitchFamily="18" charset="0"/>
                        </a:rPr>
                        <a:t>а</a:t>
                      </a:r>
                    </a:p>
                    <a:p>
                      <a:pPr algn="ctr"/>
                      <a:r>
                        <a:rPr lang="ru-RU" sz="2800" b="1" i="1" dirty="0" smtClean="0">
                          <a:latin typeface="Bookman Old Style" pitchFamily="18" charset="0"/>
                        </a:rPr>
                        <a:t>Иль</a:t>
                      </a:r>
                      <a:r>
                        <a:rPr lang="ru-RU" sz="2800" b="0" i="0" dirty="0" smtClean="0">
                          <a:latin typeface="Bookman Old Style" pitchFamily="18" charset="0"/>
                        </a:rPr>
                        <a:t>я</a:t>
                      </a:r>
                      <a:endParaRPr lang="ru-RU" sz="2400" b="0" i="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000" b="1" i="0" dirty="0" smtClean="0">
                          <a:latin typeface="Bookman Old Style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sz="3200" i="1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800" b="1" i="1" dirty="0" smtClean="0">
                          <a:latin typeface="Bookman Old Style" pitchFamily="18" charset="0"/>
                        </a:rPr>
                        <a:t>холод</a:t>
                      </a:r>
                      <a:endParaRPr lang="ru-RU" sz="3200" b="1" i="1" dirty="0" smtClean="0">
                        <a:latin typeface="Bookman Old Style" pitchFamily="18" charset="0"/>
                      </a:endParaRPr>
                    </a:p>
                    <a:p>
                      <a:pPr algn="ctr"/>
                      <a:endParaRPr lang="ru-RU" sz="2800" b="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65009">
                <a:tc>
                  <a:txBody>
                    <a:bodyPr/>
                    <a:lstStyle/>
                    <a:p>
                      <a:pPr algn="ctr"/>
                      <a:r>
                        <a:rPr lang="ru-RU" sz="3600" i="1" dirty="0" smtClean="0">
                          <a:latin typeface="Bookman Old Style" pitchFamily="18" charset="0"/>
                        </a:rPr>
                        <a:t>Ж. р.</a:t>
                      </a:r>
                      <a:endParaRPr lang="ru-RU" sz="3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1" dirty="0" smtClean="0">
                          <a:latin typeface="Bookman Old Style" pitchFamily="18" charset="0"/>
                        </a:rPr>
                        <a:t>-а, -я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dirty="0" smtClean="0">
                          <a:latin typeface="Bookman Old Style" pitchFamily="18" charset="0"/>
                        </a:rPr>
                        <a:t>стран</a:t>
                      </a:r>
                      <a:r>
                        <a:rPr lang="ru-RU" sz="2800" b="0" i="0" dirty="0" smtClean="0">
                          <a:latin typeface="Bookman Old Style" pitchFamily="18" charset="0"/>
                        </a:rPr>
                        <a:t>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dirty="0" smtClean="0">
                          <a:latin typeface="Bookman Old Style" pitchFamily="18" charset="0"/>
                        </a:rPr>
                        <a:t>земл</a:t>
                      </a:r>
                      <a:r>
                        <a:rPr lang="ru-RU" sz="2800" b="0" i="0" dirty="0" smtClean="0">
                          <a:latin typeface="Bookman Old Style" pitchFamily="18" charset="0"/>
                        </a:rPr>
                        <a:t>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latin typeface="Bookman Old Style" pitchFamily="18" charset="0"/>
                        </a:rPr>
                        <a:t>С  </a:t>
                      </a:r>
                      <a:r>
                        <a:rPr lang="ru-RU" sz="2800" i="1" dirty="0" err="1" smtClean="0">
                          <a:latin typeface="Bookman Old Style" pitchFamily="18" charset="0"/>
                        </a:rPr>
                        <a:t>ь</a:t>
                      </a:r>
                      <a:r>
                        <a:rPr lang="ru-RU" sz="2800" i="1" dirty="0" smtClean="0">
                          <a:latin typeface="Bookman Old Style" pitchFamily="18" charset="0"/>
                        </a:rPr>
                        <a:t> на конце</a:t>
                      </a:r>
                    </a:p>
                    <a:p>
                      <a:r>
                        <a:rPr lang="ru-RU" sz="2800" b="1" i="1" dirty="0" smtClean="0">
                          <a:latin typeface="Bookman Old Style" pitchFamily="18" charset="0"/>
                        </a:rPr>
                        <a:t>доч</a:t>
                      </a:r>
                      <a:r>
                        <a:rPr lang="ru-RU" sz="2800" b="1" i="1" u="sng" dirty="0" smtClean="0">
                          <a:latin typeface="Bookman Old Style" pitchFamily="18" charset="0"/>
                        </a:rPr>
                        <a:t>ь</a:t>
                      </a:r>
                    </a:p>
                    <a:p>
                      <a:r>
                        <a:rPr lang="ru-RU" sz="2800" b="1" i="1" dirty="0" smtClean="0">
                          <a:latin typeface="Bookman Old Style" pitchFamily="18" charset="0"/>
                        </a:rPr>
                        <a:t>мыш</a:t>
                      </a:r>
                      <a:r>
                        <a:rPr lang="ru-RU" sz="2800" b="1" i="1" u="sng" dirty="0" smtClean="0">
                          <a:latin typeface="Bookman Old Style" pitchFamily="18" charset="0"/>
                        </a:rPr>
                        <a:t>ь</a:t>
                      </a:r>
                      <a:endParaRPr lang="ru-RU" sz="2800" b="1" i="1" u="sng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399474">
                <a:tc>
                  <a:txBody>
                    <a:bodyPr/>
                    <a:lstStyle/>
                    <a:p>
                      <a:pPr algn="ctr"/>
                      <a:r>
                        <a:rPr lang="ru-RU" sz="3600" i="1" dirty="0" smtClean="0">
                          <a:latin typeface="Bookman Old Style" pitchFamily="18" charset="0"/>
                        </a:rPr>
                        <a:t>Ср. р.</a:t>
                      </a:r>
                      <a:endParaRPr lang="ru-RU" sz="3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latin typeface="Bookman Old Style" pitchFamily="18" charset="0"/>
                        </a:rPr>
                        <a:t>-о, -е</a:t>
                      </a:r>
                    </a:p>
                    <a:p>
                      <a:pPr algn="ctr"/>
                      <a:r>
                        <a:rPr lang="ru-RU" sz="2800" b="1" i="1" dirty="0" smtClean="0">
                          <a:latin typeface="Bookman Old Style" pitchFamily="18" charset="0"/>
                        </a:rPr>
                        <a:t>озер</a:t>
                      </a:r>
                      <a:r>
                        <a:rPr lang="ru-RU" sz="2800" b="0" i="0" dirty="0" smtClean="0">
                          <a:latin typeface="Bookman Old Style" pitchFamily="18" charset="0"/>
                        </a:rPr>
                        <a:t>о</a:t>
                      </a:r>
                      <a:endParaRPr lang="en-US" sz="2800" b="0" i="0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800" b="1" i="1" dirty="0" smtClean="0">
                          <a:latin typeface="Bookman Old Style" pitchFamily="18" charset="0"/>
                        </a:rPr>
                        <a:t>плать</a:t>
                      </a:r>
                      <a:r>
                        <a:rPr lang="ru-RU" sz="2800" b="0" i="0" dirty="0" smtClean="0">
                          <a:latin typeface="Bookman Old Style" pitchFamily="18" charset="0"/>
                        </a:rPr>
                        <a:t>е</a:t>
                      </a:r>
                      <a:endParaRPr lang="en-US" sz="2800" b="0" i="0" dirty="0" smtClean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929322" y="2143116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flipH="1" flipV="1">
            <a:off x="6357950" y="2571744"/>
            <a:ext cx="21431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Book Antiqua" pitchFamily="18" charset="0"/>
              </a:rPr>
              <a:t>Определи склонение существительных</a:t>
            </a:r>
            <a:endParaRPr lang="ru-RU" sz="4000" b="1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7030A0"/>
                </a:solidFill>
                <a:latin typeface="Century Gothic" pitchFamily="34" charset="0"/>
              </a:rPr>
              <a:t>пробежал через рощу </a:t>
            </a:r>
            <a:endParaRPr lang="en-US" sz="4800" b="1" i="1" dirty="0" smtClean="0">
              <a:solidFill>
                <a:srgbClr val="7030A0"/>
              </a:solidFill>
              <a:latin typeface="Century Gothic" pitchFamily="34" charset="0"/>
            </a:endParaRPr>
          </a:p>
          <a:p>
            <a:r>
              <a:rPr lang="ru-RU" sz="4800" b="1" i="1" dirty="0" smtClean="0">
                <a:solidFill>
                  <a:srgbClr val="7030A0"/>
                </a:solidFill>
                <a:latin typeface="Century Gothic" pitchFamily="34" charset="0"/>
              </a:rPr>
              <a:t>висит на стене</a:t>
            </a:r>
            <a:endParaRPr lang="en-US" sz="4800" b="1" i="1" dirty="0" smtClean="0">
              <a:solidFill>
                <a:srgbClr val="7030A0"/>
              </a:solidFill>
              <a:latin typeface="Century Gothic" pitchFamily="34" charset="0"/>
            </a:endParaRPr>
          </a:p>
          <a:p>
            <a:r>
              <a:rPr lang="ru-RU" sz="4800" b="1" i="1" dirty="0" smtClean="0">
                <a:solidFill>
                  <a:srgbClr val="7030A0"/>
                </a:solidFill>
                <a:latin typeface="Century Gothic" pitchFamily="34" charset="0"/>
              </a:rPr>
              <a:t> пригнул к земле </a:t>
            </a:r>
            <a:endParaRPr lang="en-US" sz="4800" b="1" i="1" dirty="0" smtClean="0">
              <a:solidFill>
                <a:srgbClr val="7030A0"/>
              </a:solidFill>
              <a:latin typeface="Century Gothic" pitchFamily="34" charset="0"/>
            </a:endParaRPr>
          </a:p>
          <a:p>
            <a:r>
              <a:rPr lang="ru-RU" sz="4800" b="1" i="1" dirty="0" smtClean="0">
                <a:solidFill>
                  <a:srgbClr val="7030A0"/>
                </a:solidFill>
                <a:latin typeface="Century Gothic" pitchFamily="34" charset="0"/>
              </a:rPr>
              <a:t>подошёл к папе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235</Words>
  <PresentationFormat>Экран (4:3)</PresentationFormat>
  <Paragraphs>73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МБОУ ООШ № 33</vt:lpstr>
      <vt:lpstr>Тема урока:  «Основные типы склонения имён существительных.  Первое склонение»   </vt:lpstr>
      <vt:lpstr>Словарная работа</vt:lpstr>
      <vt:lpstr> </vt:lpstr>
      <vt:lpstr>Лексическое значение слов</vt:lpstr>
      <vt:lpstr>Слайд 6</vt:lpstr>
      <vt:lpstr>Слайд 7</vt:lpstr>
      <vt:lpstr>Определи склонение существительных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Князь для белочки потом выстроил хрустальный дом.</dc:title>
  <cp:lastModifiedBy>Dkfljc</cp:lastModifiedBy>
  <cp:revision>14</cp:revision>
  <dcterms:modified xsi:type="dcterms:W3CDTF">2015-09-28T18:12:03Z</dcterms:modified>
</cp:coreProperties>
</file>